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2"/>
  </p:notesMasterIdLst>
  <p:handoutMasterIdLst>
    <p:handoutMasterId r:id="rId23"/>
  </p:handoutMasterIdLst>
  <p:sldIdLst>
    <p:sldId id="262" r:id="rId2"/>
    <p:sldId id="263" r:id="rId3"/>
    <p:sldId id="257" r:id="rId4"/>
    <p:sldId id="258" r:id="rId5"/>
    <p:sldId id="260" r:id="rId6"/>
    <p:sldId id="268" r:id="rId7"/>
    <p:sldId id="259" r:id="rId8"/>
    <p:sldId id="261" r:id="rId9"/>
    <p:sldId id="272" r:id="rId10"/>
    <p:sldId id="264" r:id="rId11"/>
    <p:sldId id="265" r:id="rId12"/>
    <p:sldId id="273" r:id="rId13"/>
    <p:sldId id="266" r:id="rId14"/>
    <p:sldId id="267" r:id="rId15"/>
    <p:sldId id="270" r:id="rId16"/>
    <p:sldId id="274" r:id="rId17"/>
    <p:sldId id="275" r:id="rId18"/>
    <p:sldId id="269" r:id="rId19"/>
    <p:sldId id="271" r:id="rId20"/>
    <p:sldId id="276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5B1C07-00D7-4EA0-9771-E85738631BBE}" type="datetimeFigureOut">
              <a:rPr lang="pl-PL" smtClean="0"/>
              <a:pPr/>
              <a:t>2013-12-28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D1FCA4-60E9-4A01-863B-81A5DEE27FB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57473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38230-E66A-4D6D-AB8D-D623F0A9A37C}" type="datetimeFigureOut">
              <a:rPr lang="pl-PL" smtClean="0"/>
              <a:pPr/>
              <a:t>2013-12-28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162DCB-8B69-4974-879F-7FD17C28917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5133559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162DCB-8B69-4974-879F-7FD17C289171}" type="slidenum">
              <a:rPr lang="pl-PL" smtClean="0"/>
              <a:pPr/>
              <a:t>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162DCB-8B69-4974-879F-7FD17C289171}" type="slidenum">
              <a:rPr lang="pl-PL" smtClean="0"/>
              <a:pPr/>
              <a:t>5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32F292A-5943-42C6-86A2-3648EE91A65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wedge/>
  </p:transition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1403648" y="332656"/>
            <a:ext cx="7406640" cy="5661248"/>
          </a:xfrm>
        </p:spPr>
        <p:txBody>
          <a:bodyPr>
            <a:normAutofit fontScale="90000"/>
          </a:bodyPr>
          <a:lstStyle/>
          <a:p>
            <a:pPr algn="ctr"/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31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3100" b="1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Konferencja podsumowująca</a:t>
            </a: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5300" b="1" u="sng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r>
              <a:rPr lang="pl-PL" sz="53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Przyszłość jest nasza</a:t>
            </a:r>
            <a:br>
              <a:rPr lang="pl-PL" sz="5300" b="1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/>
            </a:r>
            <a:b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– dodatkowe zajęcia wyrównawcze, rozwijające</a:t>
            </a:r>
            <a:b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i terapeutyczne dla uczniów Szkoły Podstawowej </a:t>
            </a:r>
            <a:b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pl-PL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 Lipinkach Łużyckich.</a:t>
            </a:r>
            <a:r>
              <a:rPr lang="pl-PL" sz="4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pl-PL" sz="4000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</a:br>
            <a:endParaRPr lang="pl-PL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1187624" y="4365104"/>
            <a:ext cx="7406640" cy="1752600"/>
          </a:xfrm>
        </p:spPr>
        <p:txBody>
          <a:bodyPr/>
          <a:lstStyle/>
          <a:p>
            <a:endParaRPr lang="pl-PL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REZULTATY   TWARDE c.d.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u="sng" dirty="0" smtClean="0"/>
              <a:t>Wyjazdy edukacyjne kilkudniowe</a:t>
            </a:r>
          </a:p>
          <a:p>
            <a:pPr>
              <a:buNone/>
            </a:pPr>
            <a:endParaRPr lang="pl-PL" b="1" u="sng" dirty="0" smtClean="0"/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Na wyspę Wolin – 3 dni dla 51 uczniów</a:t>
            </a:r>
          </a:p>
          <a:p>
            <a:pPr>
              <a:buNone/>
            </a:pPr>
            <a:endParaRPr lang="pl-PL" dirty="0" smtClean="0"/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Do Krakowa - 3 dni dla 36 uczniów</a:t>
            </a:r>
          </a:p>
          <a:p>
            <a:pPr>
              <a:buNone/>
            </a:pPr>
            <a:endParaRPr lang="pl-PL" dirty="0" smtClean="0"/>
          </a:p>
          <a:p>
            <a:pPr>
              <a:buFont typeface="Courier New" pitchFamily="49" charset="0"/>
              <a:buChar char="o"/>
            </a:pPr>
            <a:r>
              <a:rPr lang="pl-PL" dirty="0" smtClean="0"/>
              <a:t>Do Wrocławia – 2 dni dla 36 uczniów</a:t>
            </a:r>
          </a:p>
          <a:p>
            <a:pPr>
              <a:buFont typeface="Wingdings" pitchFamily="2" charset="2"/>
              <a:buChar char="v"/>
            </a:pPr>
            <a:endParaRPr lang="pl-PL" sz="24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REZULTATY  TWARDE c.d.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pl-PL" b="1" u="sng" dirty="0" smtClean="0"/>
              <a:t>Wyjazdy edukacyjne jednodniowe</a:t>
            </a:r>
          </a:p>
          <a:p>
            <a:pPr>
              <a:buNone/>
            </a:pPr>
            <a:endParaRPr lang="pl-PL" b="1" u="sng" dirty="0" smtClean="0"/>
          </a:p>
          <a:p>
            <a:pPr>
              <a:buFont typeface="Courier New" pitchFamily="49" charset="0"/>
              <a:buChar char="o"/>
            </a:pPr>
            <a:r>
              <a:rPr lang="pl-PL" sz="2800" dirty="0" smtClean="0"/>
              <a:t>Do Zielonej Góry – redakcja „Gazety Lubuskiej”</a:t>
            </a:r>
          </a:p>
          <a:p>
            <a:pPr>
              <a:buFont typeface="Courier New" pitchFamily="49" charset="0"/>
              <a:buChar char="o"/>
            </a:pPr>
            <a:r>
              <a:rPr lang="pl-PL" sz="2800" dirty="0" smtClean="0"/>
              <a:t>Do Żar – redakcja „Gazety Regionalnej”</a:t>
            </a:r>
          </a:p>
          <a:p>
            <a:pPr>
              <a:buFont typeface="Courier New" pitchFamily="49" charset="0"/>
              <a:buChar char="o"/>
            </a:pPr>
            <a:r>
              <a:rPr lang="pl-PL" sz="2800" dirty="0" smtClean="0"/>
              <a:t>Do Łęknicy, Żagania i Rezerwatu Wrzosiec – zajęcia z przyrody w terenie</a:t>
            </a:r>
          </a:p>
          <a:p>
            <a:pPr>
              <a:buFont typeface="Courier New" pitchFamily="49" charset="0"/>
              <a:buChar char="o"/>
            </a:pPr>
            <a:r>
              <a:rPr lang="pl-PL" sz="2800" dirty="0" smtClean="0"/>
              <a:t>Wyjazdy do teatru i muzeum – 2xdo Wrocławia</a:t>
            </a:r>
          </a:p>
          <a:p>
            <a:pPr>
              <a:buNone/>
            </a:pPr>
            <a:r>
              <a:rPr lang="pl-PL" sz="2800" dirty="0" smtClean="0"/>
              <a:t>					        3x do Zielonej Góry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REZULTATY   TWARDE c.d.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b="1" u="sng" dirty="0" smtClean="0"/>
          </a:p>
          <a:p>
            <a:pPr algn="ctr">
              <a:buNone/>
            </a:pPr>
            <a:r>
              <a:rPr lang="pl-PL" b="1" u="sng" dirty="0" smtClean="0"/>
              <a:t> DZIEŃ NAUKI </a:t>
            </a:r>
          </a:p>
          <a:p>
            <a:pPr algn="ctr">
              <a:buNone/>
            </a:pPr>
            <a:r>
              <a:rPr lang="pl-PL" b="1" dirty="0" smtClean="0"/>
              <a:t>(całodniowy piknik naukowy)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interaktywny pokaz doświadczeń</a:t>
            </a:r>
          </a:p>
          <a:p>
            <a:endParaRPr lang="pl-PL" dirty="0" smtClean="0"/>
          </a:p>
          <a:p>
            <a:r>
              <a:rPr lang="pl-PL" dirty="0" smtClean="0"/>
              <a:t>laboratoria i warsztaty  z fizyki i chemii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REZULTATY  </a:t>
            </a:r>
            <a:r>
              <a:rPr lang="pl-PL" sz="4000" b="1" dirty="0" smtClean="0"/>
              <a:t>MIĘKKIE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400" dirty="0" smtClean="0"/>
          </a:p>
          <a:p>
            <a:r>
              <a:rPr lang="pl-PL" sz="2800" dirty="0" smtClean="0"/>
              <a:t>wzrost wiedzy i umiejętności z przyrody, matematyki i języka polskiego,</a:t>
            </a:r>
          </a:p>
          <a:p>
            <a:r>
              <a:rPr lang="pl-PL" sz="2800" dirty="0" smtClean="0"/>
              <a:t>wzrost umiejętności w zakresie praktycznego posługiwania się językiem obcym,</a:t>
            </a:r>
          </a:p>
          <a:p>
            <a:r>
              <a:rPr lang="pl-PL" sz="2800" dirty="0" smtClean="0"/>
              <a:t>podniesienie umiejętności interpersonalnych i motywacji do nauki,</a:t>
            </a:r>
          </a:p>
          <a:p>
            <a:r>
              <a:rPr lang="pl-PL" sz="2800" dirty="0" smtClean="0"/>
              <a:t>podniesienie zakresu doświadczeń </a:t>
            </a:r>
          </a:p>
          <a:p>
            <a:pPr>
              <a:buNone/>
            </a:pPr>
            <a:r>
              <a:rPr lang="pl-PL" sz="2800" dirty="0" smtClean="0"/>
              <a:t>	w obcowaniu ze sztuką,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WARTOŚĆ   DODANA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wzbogacenie bazy szkoły,</a:t>
            </a:r>
          </a:p>
          <a:p>
            <a:r>
              <a:rPr lang="pl-PL" dirty="0" smtClean="0"/>
              <a:t>rozwój społeczny uczniów,</a:t>
            </a:r>
          </a:p>
          <a:p>
            <a:r>
              <a:rPr lang="pl-PL" dirty="0" smtClean="0"/>
              <a:t>promocja uczenia się przez całe życie,</a:t>
            </a:r>
          </a:p>
          <a:p>
            <a:r>
              <a:rPr lang="pl-PL" dirty="0" smtClean="0"/>
              <a:t>wzrost wiedzy o Europejskim Funduszu Społecznym,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5184576"/>
          </a:xfrm>
        </p:spPr>
        <p:txBody>
          <a:bodyPr>
            <a:normAutofit/>
          </a:bodyPr>
          <a:lstStyle/>
          <a:p>
            <a:pPr algn="ctr"/>
            <a:r>
              <a:rPr lang="pl-PL" sz="3600" b="1" dirty="0" smtClean="0"/>
              <a:t>WYNIK SPRAWDZIANU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3600" dirty="0" smtClean="0"/>
              <a:t> (po 10 miesiącach trwania projektu)</a:t>
            </a:r>
            <a:br>
              <a:rPr lang="pl-PL" sz="3600" dirty="0" smtClean="0"/>
            </a:b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4400" b="1" dirty="0" smtClean="0"/>
              <a:t>24,58 pkt.</a:t>
            </a:r>
            <a:r>
              <a:rPr lang="pl-PL" sz="3600" dirty="0" smtClean="0"/>
              <a:t/>
            </a:r>
            <a:br>
              <a:rPr lang="pl-PL" sz="3600" dirty="0" smtClean="0"/>
            </a:br>
            <a:r>
              <a:rPr lang="pl-PL" sz="2400" dirty="0" smtClean="0"/>
              <a:t>kraj -24, 03</a:t>
            </a:r>
            <a:br>
              <a:rPr lang="pl-PL" sz="2400" dirty="0" smtClean="0"/>
            </a:br>
            <a:r>
              <a:rPr lang="pl-PL" sz="2400" dirty="0" smtClean="0"/>
              <a:t>okręg – 23,36</a:t>
            </a:r>
            <a:br>
              <a:rPr lang="pl-PL" sz="2400" dirty="0" smtClean="0"/>
            </a:br>
            <a:r>
              <a:rPr lang="pl-PL" sz="2400" dirty="0" smtClean="0"/>
              <a:t>woj. lubuskie - 23,98</a:t>
            </a:r>
            <a:br>
              <a:rPr lang="pl-PL" sz="2400" dirty="0" smtClean="0"/>
            </a:br>
            <a:r>
              <a:rPr lang="pl-PL" sz="2400" dirty="0" smtClean="0"/>
              <a:t>powiat żarski – 24,35 </a:t>
            </a:r>
            <a:br>
              <a:rPr lang="pl-PL" sz="2400" dirty="0" smtClean="0"/>
            </a:br>
            <a:endParaRPr lang="pl-PL" sz="3600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ewaluacji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None/>
            </a:pPr>
            <a:r>
              <a:rPr lang="pl-PL" dirty="0" smtClean="0"/>
              <a:t>1) Czy podobało Ci się na zajęciach:</a:t>
            </a:r>
          </a:p>
          <a:p>
            <a:pPr>
              <a:buNone/>
            </a:pPr>
            <a:r>
              <a:rPr lang="pl-PL" dirty="0" smtClean="0"/>
              <a:t>49 ucz. – tak	1 ucz.- nie mam zdania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2) Czy jakość posiłków Ci odpowiadała:</a:t>
            </a:r>
          </a:p>
          <a:p>
            <a:pPr>
              <a:buNone/>
            </a:pPr>
            <a:r>
              <a:rPr lang="pl-PL" dirty="0" smtClean="0"/>
              <a:t>47 ucz. – tak	3 ucz. – nie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Wyniki ewaluacji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3) Ocena w skali od 1 do 6:</a:t>
            </a:r>
          </a:p>
          <a:p>
            <a:r>
              <a:rPr lang="pl-PL" dirty="0" smtClean="0"/>
              <a:t>Wyjazdy do teatru – 5,4</a:t>
            </a:r>
          </a:p>
          <a:p>
            <a:r>
              <a:rPr lang="pl-PL" dirty="0" smtClean="0"/>
              <a:t>Wielodniowe wycieczki - 5,9</a:t>
            </a:r>
          </a:p>
          <a:p>
            <a:r>
              <a:rPr lang="pl-PL" dirty="0" smtClean="0"/>
              <a:t>Wyjazdy z przyrody - 5,1</a:t>
            </a:r>
          </a:p>
          <a:p>
            <a:r>
              <a:rPr lang="pl-PL" dirty="0" smtClean="0"/>
              <a:t>Tematyka zajęć – 5,2</a:t>
            </a:r>
          </a:p>
          <a:p>
            <a:r>
              <a:rPr lang="pl-PL" dirty="0" smtClean="0"/>
              <a:t>Organizacja zajęć - 5,6</a:t>
            </a:r>
          </a:p>
          <a:p>
            <a:r>
              <a:rPr lang="pl-PL" dirty="0" smtClean="0"/>
              <a:t>Metody pracy - 5,1</a:t>
            </a:r>
          </a:p>
          <a:p>
            <a:r>
              <a:rPr lang="pl-PL" dirty="0" smtClean="0"/>
              <a:t>Pomoce dydaktyczne wykorzystywane na zajęciach – 5,8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REFLEKSJE UCZNIÓW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Zajęcia bardzo mi się podobały, czy mogłyby dalej trwać?</a:t>
            </a:r>
          </a:p>
          <a:p>
            <a:r>
              <a:rPr lang="pl-PL" dirty="0" smtClean="0"/>
              <a:t>Najfajniej było na wycieczkach, dużo zwiedziliśmy, spaliśmy w ekstra hotelach.</a:t>
            </a:r>
          </a:p>
          <a:p>
            <a:r>
              <a:rPr lang="pl-PL" dirty="0" smtClean="0"/>
              <a:t>Na projekcie było super!!! Miło, wesoło i … smacznie.</a:t>
            </a:r>
          </a:p>
          <a:p>
            <a:r>
              <a:rPr lang="pl-PL" dirty="0" smtClean="0"/>
              <a:t>Chciałbym jeszcze więcej godzin.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REFLEKSJE UCZNIÓW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Podobało mi się na wycieczkach, książki, które dostaliśmy są kolorowe i ciekawe.</a:t>
            </a:r>
          </a:p>
          <a:p>
            <a:r>
              <a:rPr lang="pl-PL" dirty="0" smtClean="0"/>
              <a:t>Nauczyłem się wiele nowych rzeczy.</a:t>
            </a:r>
          </a:p>
          <a:p>
            <a:r>
              <a:rPr lang="pl-PL" dirty="0" smtClean="0"/>
              <a:t>Jest tu miła atmosfera i uczymy się przez zabawę. Zauważyłem, że mam coraz wyższe oceny z jęz. polskiego.</a:t>
            </a:r>
          </a:p>
          <a:p>
            <a:r>
              <a:rPr lang="pl-PL" dirty="0" smtClean="0"/>
              <a:t>Wykonaliśmy wiele ciekawych plakatów, lubię tak pracować.</a:t>
            </a:r>
          </a:p>
          <a:p>
            <a:r>
              <a:rPr lang="pl-PL" dirty="0" smtClean="0"/>
              <a:t>Uwielbiam te zajęcia.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GENEZA PROJEKTU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endParaRPr lang="pl-PL" sz="2800" dirty="0" smtClean="0">
              <a:solidFill>
                <a:schemeClr val="tx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wyrównanie szans edukacyjnych uczniów </a:t>
            </a:r>
          </a:p>
          <a:p>
            <a:pPr algn="just">
              <a:buNone/>
            </a:pPr>
            <a:r>
              <a:rPr lang="pl-PL" sz="2800" dirty="0" smtClean="0"/>
              <a:t>	</a:t>
            </a:r>
            <a:r>
              <a:rPr lang="pl-PL" sz="2800" dirty="0" smtClean="0">
                <a:solidFill>
                  <a:schemeClr val="tx1"/>
                </a:solidFill>
              </a:rPr>
              <a:t>w szkole wiejskiej, gdzie koszt utrzymania </a:t>
            </a:r>
          </a:p>
          <a:p>
            <a:pPr algn="just">
              <a:buNone/>
            </a:pPr>
            <a:r>
              <a:rPr lang="pl-PL" sz="2800" dirty="0" smtClean="0"/>
              <a:t>	</a:t>
            </a:r>
            <a:r>
              <a:rPr lang="pl-PL" sz="2800" dirty="0" smtClean="0">
                <a:solidFill>
                  <a:schemeClr val="tx1"/>
                </a:solidFill>
              </a:rPr>
              <a:t>1 ucznia jest bardzo wysoki,</a:t>
            </a:r>
          </a:p>
          <a:p>
            <a:pPr algn="just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d</a:t>
            </a:r>
            <a:r>
              <a:rPr lang="pl-PL" sz="2800" dirty="0" smtClean="0">
                <a:solidFill>
                  <a:schemeClr val="tx1"/>
                </a:solidFill>
              </a:rPr>
              <a:t>uża odległość od centrów kultury,</a:t>
            </a:r>
          </a:p>
          <a:p>
            <a:pPr algn="just">
              <a:buFont typeface="Arial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s</a:t>
            </a:r>
            <a:r>
              <a:rPr lang="pl-PL" sz="2800" dirty="0" smtClean="0">
                <a:solidFill>
                  <a:schemeClr val="tx1"/>
                </a:solidFill>
              </a:rPr>
              <a:t>łabszy rozwój społeczny dzieci wiejskich,</a:t>
            </a:r>
          </a:p>
          <a:p>
            <a:pPr algn="just">
              <a:buFont typeface="Arial" pitchFamily="34" charset="0"/>
              <a:buChar char="•"/>
            </a:pPr>
            <a:r>
              <a:rPr lang="pl-PL" sz="2800" dirty="0" smtClean="0">
                <a:solidFill>
                  <a:schemeClr val="tx1"/>
                </a:solidFill>
              </a:rPr>
              <a:t>„osamotnienie” nauczycieli przedmiotów.</a:t>
            </a:r>
            <a:endParaRPr lang="pl-PL" sz="2800" dirty="0">
              <a:solidFill>
                <a:schemeClr val="tx1"/>
              </a:solidFill>
            </a:endParaRP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1435608" y="1916832"/>
            <a:ext cx="7498080" cy="2088232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Dziękuję WSZYSTKIM, którzy przyczynili się do sprawnej realizacji projektu.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Iza Kuligowska</a:t>
            </a:r>
            <a:br>
              <a:rPr lang="pl-PL" dirty="0" smtClean="0"/>
            </a:br>
            <a:r>
              <a:rPr lang="pl-PL" smtClean="0"/>
              <a:t>koordynator projektu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CELE PROJEKTU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r>
              <a:rPr lang="pl-PL" sz="2800" dirty="0" smtClean="0"/>
              <a:t>Wyrównanie szans edukacyjnych  dla</a:t>
            </a:r>
          </a:p>
          <a:p>
            <a:pPr>
              <a:buNone/>
            </a:pPr>
            <a:r>
              <a:rPr lang="pl-PL" sz="2800" dirty="0" smtClean="0"/>
              <a:t>	123 uczniów.</a:t>
            </a:r>
          </a:p>
          <a:p>
            <a:r>
              <a:rPr lang="pl-PL" sz="2800" dirty="0" smtClean="0"/>
              <a:t>Zmniejszenie różnic wiedzy i umiejętności, jakie posiadają uczniowie.</a:t>
            </a:r>
          </a:p>
          <a:p>
            <a:r>
              <a:rPr lang="pl-PL" sz="2800" dirty="0" smtClean="0"/>
              <a:t>Zwiększenie atrakcyjności zajęć.</a:t>
            </a:r>
          </a:p>
          <a:p>
            <a:r>
              <a:rPr lang="pl-PL" sz="2800" dirty="0" smtClean="0"/>
              <a:t>Podniesienie jakości pracy szkoły.</a:t>
            </a:r>
          </a:p>
          <a:p>
            <a:r>
              <a:rPr lang="pl-PL" sz="2800" dirty="0" smtClean="0"/>
              <a:t>Podniesienie poziomu umiejętności kluczowych.</a:t>
            </a:r>
          </a:p>
          <a:p>
            <a:r>
              <a:rPr lang="pl-PL" sz="2800" dirty="0" smtClean="0"/>
              <a:t>Wzrost motywacji do samorozwoju.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BENEFICJENCI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 smtClean="0"/>
          </a:p>
          <a:p>
            <a:pPr algn="ctr"/>
            <a:r>
              <a:rPr lang="pl-PL" dirty="0" smtClean="0"/>
              <a:t>Uczniowie Szkoły Podstawowej </a:t>
            </a:r>
          </a:p>
          <a:p>
            <a:pPr algn="ctr">
              <a:buNone/>
            </a:pPr>
            <a:r>
              <a:rPr lang="pl-PL" dirty="0" smtClean="0"/>
              <a:t>im. Wł. Szafera w Lipinkach Łużyckich</a:t>
            </a:r>
          </a:p>
          <a:p>
            <a:pPr algn="ctr">
              <a:buNone/>
            </a:pPr>
            <a:r>
              <a:rPr lang="pl-PL" dirty="0" smtClean="0"/>
              <a:t> klasy I-VI.</a:t>
            </a:r>
          </a:p>
          <a:p>
            <a:pPr algn="ctr"/>
            <a:r>
              <a:rPr lang="pl-PL" dirty="0" smtClean="0"/>
              <a:t>Ogółem w projekcie udział wzięło 123uczniów, w tym </a:t>
            </a:r>
          </a:p>
          <a:p>
            <a:pPr algn="ctr">
              <a:buNone/>
            </a:pPr>
            <a:r>
              <a:rPr lang="pl-PL" dirty="0" smtClean="0"/>
              <a:t>67 chłopców i 56 </a:t>
            </a:r>
            <a:r>
              <a:rPr lang="pl-PL" dirty="0"/>
              <a:t>d</a:t>
            </a:r>
            <a:r>
              <a:rPr lang="pl-PL" dirty="0" smtClean="0"/>
              <a:t>ziewcząt.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/>
              <a:t>ZADANIA, WG KTÓRYCH PRACOWALIŚMY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Skok w przyrodę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Liczę, więc jestem</a:t>
            </a:r>
            <a:endParaRPr lang="pl-PL" dirty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Zielonym atramentem pisane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 angielskim ogrodzie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 niemieckim ogrodzie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Chcę, to zrobię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Spotkania ze sztuką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Spotkanie z nauką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dirty="0" smtClean="0"/>
              <a:t>2013-12-19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4018776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 smtClean="0"/>
              <a:t>WARTOŚĆ FINANSOWA PROJEKTU: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6600" b="1" dirty="0" smtClean="0">
                <a:solidFill>
                  <a:schemeClr val="tx2">
                    <a:lumMod val="50000"/>
                  </a:schemeClr>
                </a:solidFill>
              </a:rPr>
              <a:t>309 825,35 zł</a:t>
            </a:r>
            <a:endParaRPr lang="pl-PL" sz="6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pl-PL" sz="4400" b="1" dirty="0" smtClean="0"/>
              <a:t>W TRAKCIE REALIZACJI PAMIĘTALIŚMY, ŻE:</a:t>
            </a:r>
            <a:endParaRPr lang="pl-PL" sz="44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2800" dirty="0" smtClean="0"/>
          </a:p>
          <a:p>
            <a:endParaRPr lang="pl-PL" sz="2800" dirty="0" smtClean="0"/>
          </a:p>
          <a:p>
            <a:r>
              <a:rPr lang="pl-PL" sz="2800" dirty="0" smtClean="0"/>
              <a:t>edukacja powinna odnosić się do realnego życia,</a:t>
            </a:r>
          </a:p>
          <a:p>
            <a:r>
              <a:rPr lang="pl-PL" sz="2800" dirty="0"/>
              <a:t>e</a:t>
            </a:r>
            <a:r>
              <a:rPr lang="pl-PL" sz="2800" dirty="0" smtClean="0"/>
              <a:t>dukacja musi być związana </a:t>
            </a:r>
          </a:p>
          <a:p>
            <a:pPr>
              <a:buNone/>
            </a:pPr>
            <a:r>
              <a:rPr lang="pl-PL" sz="2800" dirty="0" smtClean="0"/>
              <a:t>	ze środowiskiem lokalnym,</a:t>
            </a:r>
          </a:p>
          <a:p>
            <a:r>
              <a:rPr lang="pl-PL" sz="2800" dirty="0"/>
              <a:t>u</a:t>
            </a:r>
            <a:r>
              <a:rPr lang="pl-PL" sz="2800" dirty="0" smtClean="0"/>
              <a:t>czniowie muszą być aktywni w procesie nauczania,</a:t>
            </a:r>
          </a:p>
          <a:p>
            <a:r>
              <a:rPr lang="pl-PL" sz="2800" dirty="0"/>
              <a:t>n</a:t>
            </a:r>
            <a:r>
              <a:rPr lang="pl-PL" sz="2800" dirty="0" smtClean="0"/>
              <a:t>auczyciel to tylko (albo aż) architekt, „budowanie” należy do ucznia.</a:t>
            </a:r>
            <a:endParaRPr lang="pl-PL" sz="2800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REZULTATY   TWARDE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b="1" u="sng" dirty="0" smtClean="0"/>
              <a:t>764 godziny zajęć, w tym</a:t>
            </a:r>
            <a:r>
              <a:rPr lang="pl-PL" dirty="0" smtClean="0"/>
              <a:t>: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sz="2800" b="1" dirty="0" smtClean="0"/>
              <a:t>PRZYRODA </a:t>
            </a:r>
            <a:r>
              <a:rPr lang="pl-PL" sz="2800" dirty="0" smtClean="0"/>
              <a:t>- zajęć wyrównawczych 90</a:t>
            </a:r>
          </a:p>
          <a:p>
            <a:pPr>
              <a:buNone/>
            </a:pPr>
            <a:r>
              <a:rPr lang="pl-PL" sz="2800" dirty="0"/>
              <a:t>	</a:t>
            </a:r>
            <a:r>
              <a:rPr lang="pl-PL" sz="2800" dirty="0" smtClean="0"/>
              <a:t>		       - zajęć </a:t>
            </a:r>
            <a:r>
              <a:rPr lang="pl-PL" sz="2800" smtClean="0"/>
              <a:t>rozwijających </a:t>
            </a:r>
            <a:r>
              <a:rPr lang="pl-PL" sz="2800" smtClean="0"/>
              <a:t>46</a:t>
            </a:r>
            <a:endParaRPr lang="pl-PL" sz="2800" dirty="0" smtClean="0"/>
          </a:p>
          <a:p>
            <a:pPr>
              <a:buFont typeface="Wingdings" pitchFamily="2" charset="2"/>
              <a:buChar char="ü"/>
            </a:pPr>
            <a:r>
              <a:rPr lang="pl-PL" sz="2800" b="1" dirty="0" smtClean="0"/>
              <a:t>MATEMATYKA </a:t>
            </a:r>
            <a:r>
              <a:rPr lang="pl-PL" sz="2800" dirty="0" smtClean="0"/>
              <a:t>- zajęć wyrównawczych</a:t>
            </a:r>
          </a:p>
          <a:p>
            <a:pPr>
              <a:buNone/>
            </a:pPr>
            <a:r>
              <a:rPr lang="pl-PL" sz="2800" dirty="0" smtClean="0"/>
              <a:t>                                 141                      </a:t>
            </a:r>
          </a:p>
          <a:p>
            <a:pPr>
              <a:buNone/>
            </a:pPr>
            <a:r>
              <a:rPr lang="pl-PL" sz="2800" dirty="0" smtClean="0"/>
              <a:t>			             - zajęć rozwijających 55</a:t>
            </a:r>
          </a:p>
          <a:p>
            <a:pPr>
              <a:buFont typeface="Wingdings" pitchFamily="2" charset="2"/>
              <a:buChar char="ü"/>
            </a:pPr>
            <a:r>
              <a:rPr lang="pl-PL" sz="2800" b="1" dirty="0" smtClean="0"/>
              <a:t>JĘZYK POLSKI - </a:t>
            </a:r>
            <a:r>
              <a:rPr lang="pl-PL" sz="2800" dirty="0" smtClean="0"/>
              <a:t>zajęć wyrównawczych 89</a:t>
            </a:r>
          </a:p>
          <a:p>
            <a:pPr>
              <a:buNone/>
            </a:pPr>
            <a:r>
              <a:rPr lang="pl-PL" sz="2800" dirty="0" smtClean="0"/>
              <a:t>				   - zajęć rozwijających 84</a:t>
            </a:r>
          </a:p>
          <a:p>
            <a:pPr>
              <a:buNone/>
            </a:pPr>
            <a:r>
              <a:rPr lang="pl-PL" sz="2400" dirty="0" smtClean="0"/>
              <a:t>	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4000" b="1" dirty="0" smtClean="0"/>
              <a:t>REZULTATY   TWARDE c.d.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pl-PL" b="1" dirty="0" smtClean="0"/>
              <a:t>J. ANGIELSKI </a:t>
            </a:r>
            <a:r>
              <a:rPr lang="pl-PL" dirty="0" smtClean="0"/>
              <a:t>- zajęć rozwijających 64</a:t>
            </a:r>
          </a:p>
          <a:p>
            <a:pPr>
              <a:buNone/>
            </a:pPr>
            <a:r>
              <a:rPr lang="pl-PL" dirty="0" smtClean="0"/>
              <a:t>				   - zajęć praktycznych 20</a:t>
            </a:r>
          </a:p>
          <a:p>
            <a:pPr>
              <a:buNone/>
            </a:pPr>
            <a:r>
              <a:rPr lang="pl-PL" dirty="0" smtClean="0"/>
              <a:t>	</a:t>
            </a:r>
          </a:p>
          <a:p>
            <a:pPr>
              <a:buFont typeface="Wingdings" pitchFamily="2" charset="2"/>
              <a:buChar char="ü"/>
            </a:pPr>
            <a:r>
              <a:rPr lang="pl-PL" b="1" dirty="0" smtClean="0"/>
              <a:t>J.NIEMIECKI  </a:t>
            </a:r>
            <a:r>
              <a:rPr lang="pl-PL" dirty="0" smtClean="0"/>
              <a:t>- zajęć rozwijających 90</a:t>
            </a:r>
          </a:p>
          <a:p>
            <a:pPr>
              <a:buNone/>
            </a:pPr>
            <a:r>
              <a:rPr lang="pl-PL" dirty="0" smtClean="0"/>
              <a:t>				   - zajęć praktycznych 20</a:t>
            </a:r>
          </a:p>
          <a:p>
            <a:pPr>
              <a:buNone/>
            </a:pP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b="1" dirty="0" smtClean="0"/>
              <a:t>ZAJĘCIA TERAPEUTYCZNE </a:t>
            </a:r>
            <a:r>
              <a:rPr lang="pl-PL" dirty="0" smtClean="0"/>
              <a:t>- 95	</a:t>
            </a:r>
          </a:p>
          <a:p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pl-PL" smtClean="0"/>
              <a:t>2013-12-19</a:t>
            </a:r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podsumowująca projekt "Przyszłość jest nasza..."</a:t>
            </a:r>
            <a:endParaRPr lang="pl-PL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Niestandardowy 4">
      <a:dk1>
        <a:srgbClr val="284E1B"/>
      </a:dk1>
      <a:lt1>
        <a:srgbClr val="EDF2DA"/>
      </a:lt1>
      <a:dk2>
        <a:srgbClr val="1D3A14"/>
      </a:dk2>
      <a:lt2>
        <a:srgbClr val="DBF5F9"/>
      </a:lt2>
      <a:accent1>
        <a:srgbClr val="9AD586"/>
      </a:accent1>
      <a:accent2>
        <a:srgbClr val="009DD9"/>
      </a:accent2>
      <a:accent3>
        <a:srgbClr val="0BD0D9"/>
      </a:accent3>
      <a:accent4>
        <a:srgbClr val="10CF9B"/>
      </a:accent4>
      <a:accent5>
        <a:srgbClr val="92D050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498</TotalTime>
  <Words>628</Words>
  <Application>Microsoft Office PowerPoint</Application>
  <PresentationFormat>Pokaz na ekranie (4:3)</PresentationFormat>
  <Paragraphs>167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Przesilenie</vt:lpstr>
      <vt:lpstr>             Konferencja podsumowująca  Przyszłość jest nasza   – dodatkowe zajęcia wyrównawcze, rozwijające  i terapeutyczne dla uczniów Szkoły Podstawowej  w Lipinkach Łużyckich. </vt:lpstr>
      <vt:lpstr>GENEZA PROJEKTU</vt:lpstr>
      <vt:lpstr>CELE PROJEKTU</vt:lpstr>
      <vt:lpstr>BENEFICJENCI</vt:lpstr>
      <vt:lpstr>ZADANIA, WG KTÓRYCH PRACOWALIŚMY</vt:lpstr>
      <vt:lpstr>WARTOŚĆ FINANSOWA PROJEKTU:   309 825,35 zł</vt:lpstr>
      <vt:lpstr>W TRAKCIE REALIZACJI PAMIĘTALIŚMY, ŻE:</vt:lpstr>
      <vt:lpstr>REZULTATY   TWARDE</vt:lpstr>
      <vt:lpstr>REZULTATY   TWARDE c.d.</vt:lpstr>
      <vt:lpstr>REZULTATY   TWARDE c.d.</vt:lpstr>
      <vt:lpstr>REZULTATY  TWARDE c.d.</vt:lpstr>
      <vt:lpstr>REZULTATY   TWARDE c.d.</vt:lpstr>
      <vt:lpstr>REZULTATY  MIĘKKIE</vt:lpstr>
      <vt:lpstr>WARTOŚĆ   DODANA</vt:lpstr>
      <vt:lpstr>WYNIK SPRAWDZIANU  (po 10 miesiącach trwania projektu)  24,58 pkt. kraj -24, 03 okręg – 23,36 woj. lubuskie - 23,98 powiat żarski – 24,35  </vt:lpstr>
      <vt:lpstr>Wyniki ewaluacji</vt:lpstr>
      <vt:lpstr>Wyniki ewaluacji</vt:lpstr>
      <vt:lpstr>REFLEKSJE UCZNIÓW</vt:lpstr>
      <vt:lpstr>REFLEKSJE UCZNIÓW</vt:lpstr>
      <vt:lpstr>Dziękuję WSZYSTKIM, którzy przyczynili się do sprawnej realizacji projektu.  Iza Kuligowska koordynator projektu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GENEZA PROJEKTU</dc:title>
  <dc:creator>ZSLŁ</dc:creator>
  <cp:lastModifiedBy>Kuba</cp:lastModifiedBy>
  <cp:revision>42</cp:revision>
  <dcterms:created xsi:type="dcterms:W3CDTF">2013-11-18T12:57:01Z</dcterms:created>
  <dcterms:modified xsi:type="dcterms:W3CDTF">2013-12-28T11:38:34Z</dcterms:modified>
</cp:coreProperties>
</file>